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66" r:id="rId2"/>
    <p:sldId id="257" r:id="rId3"/>
    <p:sldId id="30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1CC"/>
    <a:srgbClr val="E23B30"/>
    <a:srgbClr val="673BB8"/>
    <a:srgbClr val="0059BB"/>
    <a:srgbClr val="FFC82E"/>
    <a:srgbClr val="FF7900"/>
    <a:srgbClr val="BED600"/>
    <a:srgbClr val="55A51C"/>
    <a:srgbClr val="D1D3D4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1DF79-026E-3548-89C9-4098663072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C0D4-F573-3745-B11A-5A4E8EAA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16135-89C7-AA46-920C-FA7A81971C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16135-89C7-AA46-920C-FA7A81971C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1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3340" y="2375554"/>
            <a:ext cx="5786849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3341" y="3607681"/>
            <a:ext cx="5786848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9CDD3-D042-074E-92A5-BABFFC78A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3971" y="1920697"/>
            <a:ext cx="1524000" cy="364067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311DD65-52A8-5347-9AB0-9E433E1844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93341" y="5502561"/>
            <a:ext cx="3995354" cy="297824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/ role  / date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A09B5F3-6FD6-8843-9E2E-E904C9FCB9C7}"/>
              </a:ext>
            </a:extLst>
          </p:cNvPr>
          <p:cNvSpPr/>
          <p:nvPr userDrawn="1"/>
        </p:nvSpPr>
        <p:spPr>
          <a:xfrm>
            <a:off x="4" y="0"/>
            <a:ext cx="4670152" cy="6858000"/>
          </a:xfrm>
          <a:custGeom>
            <a:avLst/>
            <a:gdLst>
              <a:gd name="connsiteX0" fmla="*/ 0 w 4214489"/>
              <a:gd name="connsiteY0" fmla="*/ 0 h 5143500"/>
              <a:gd name="connsiteX1" fmla="*/ 2928614 w 4214489"/>
              <a:gd name="connsiteY1" fmla="*/ 0 h 5143500"/>
              <a:gd name="connsiteX2" fmla="*/ 4214489 w 4214489"/>
              <a:gd name="connsiteY2" fmla="*/ 2571750 h 5143500"/>
              <a:gd name="connsiteX3" fmla="*/ 2928614 w 4214489"/>
              <a:gd name="connsiteY3" fmla="*/ 5143500 h 5143500"/>
              <a:gd name="connsiteX4" fmla="*/ 0 w 421448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489" h="5143500">
                <a:moveTo>
                  <a:pt x="0" y="0"/>
                </a:moveTo>
                <a:lnTo>
                  <a:pt x="2928614" y="0"/>
                </a:lnTo>
                <a:lnTo>
                  <a:pt x="4214489" y="2571750"/>
                </a:lnTo>
                <a:lnTo>
                  <a:pt x="2928614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C03E6D1-E62D-CE44-9F77-AADF4B84575B}"/>
              </a:ext>
            </a:extLst>
          </p:cNvPr>
          <p:cNvSpPr/>
          <p:nvPr userDrawn="1"/>
        </p:nvSpPr>
        <p:spPr>
          <a:xfrm>
            <a:off x="1951975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A3986-3D3C-1D4C-9608-4EFAD8608901}"/>
              </a:ext>
            </a:extLst>
          </p:cNvPr>
          <p:cNvSpPr txBox="1"/>
          <p:nvPr userDrawn="1"/>
        </p:nvSpPr>
        <p:spPr>
          <a:xfrm>
            <a:off x="4884236" y="6433756"/>
            <a:ext cx="6949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kern="1200" dirty="0">
                <a:solidFill>
                  <a:srgbClr val="D1D3D4"/>
                </a:solidFill>
                <a:effectLst/>
                <a:latin typeface="+mn-lt"/>
                <a:ea typeface="+mn-ea"/>
                <a:cs typeface="+mn-cs"/>
              </a:rPr>
              <a:t>CONNECT     -     COLLABORATE.    -     INNOVATE.    -     GROW.    -     PROSPER</a:t>
            </a:r>
            <a:endParaRPr lang="en-US" sz="1400" dirty="0">
              <a:solidFill>
                <a:srgbClr val="D1D3D4"/>
              </a:solidFill>
            </a:endParaRPr>
          </a:p>
        </p:txBody>
      </p:sp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2D861F9C-1E6D-458F-A868-C61DADA13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77" y="5880406"/>
            <a:ext cx="2387980" cy="5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5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C87D9B66-79F9-6D40-946C-F5492A01D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93"/>
          <a:stretch/>
        </p:blipFill>
        <p:spPr>
          <a:xfrm>
            <a:off x="1" y="1"/>
            <a:ext cx="12192000" cy="191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title only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AFF60E5-15A7-D541-A8B7-2E0FD8147A26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5CDE4F0-B5C3-432F-AD63-DF78A6531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8F717EB8-6CF7-3448-926E-83D4D2D79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76"/>
          <a:stretch/>
        </p:blipFill>
        <p:spPr>
          <a:xfrm>
            <a:off x="1" y="2"/>
            <a:ext cx="12192000" cy="1949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title only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B7D6706-CAFC-0A41-AA97-0894AB62D03F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4191A2F-58B2-4820-AF80-C46911EC0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rt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405555CD-0E4B-1A4C-9E87-E44D5C987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C3B7EB-C8F2-B44F-B56F-A21B0AA13EB2}"/>
              </a:ext>
            </a:extLst>
          </p:cNvPr>
          <p:cNvSpPr/>
          <p:nvPr userDrawn="1"/>
        </p:nvSpPr>
        <p:spPr>
          <a:xfrm>
            <a:off x="1" y="2060430"/>
            <a:ext cx="12192000" cy="4797571"/>
          </a:xfrm>
          <a:prstGeom prst="rect">
            <a:avLst/>
          </a:prstGeom>
          <a:gradFill>
            <a:gsLst>
              <a:gs pos="0">
                <a:srgbClr val="EAEBEB"/>
              </a:gs>
              <a:gs pos="100000">
                <a:srgbClr val="F9F9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third party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E85D5ED-419B-1D44-9B43-2C255599AE94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1DA6A-7E10-6547-BECB-4C8C179CF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2211919"/>
            <a:ext cx="9921094" cy="268185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1333">
                <a:solidFill>
                  <a:schemeClr val="tx2"/>
                </a:solidFill>
              </a:defRPr>
            </a:lvl2pPr>
            <a:lvl3pPr marL="914171" indent="0">
              <a:buNone/>
              <a:defRPr sz="1200">
                <a:solidFill>
                  <a:schemeClr val="tx2"/>
                </a:solidFill>
              </a:defRPr>
            </a:lvl3pPr>
            <a:lvl4pPr marL="1371257" indent="0">
              <a:buNone/>
              <a:defRPr sz="933">
                <a:solidFill>
                  <a:schemeClr val="tx2"/>
                </a:solidFill>
              </a:defRPr>
            </a:lvl4pPr>
            <a:lvl5pPr marL="1828343" indent="0">
              <a:buNone/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Source credit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14C52-1F3C-684B-A130-585F7BE9C3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852" y="2680781"/>
            <a:ext cx="9921092" cy="359126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  <a:lvl3pPr marL="914171" indent="0">
              <a:buNone/>
              <a:defRPr/>
            </a:lvl3pPr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Third party content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8B6D4C2-02DA-41A9-B91A-74321F29F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rt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DD1FD83B-196E-374B-A6AE-08A277E982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886"/>
          <a:stretch/>
        </p:blipFill>
        <p:spPr>
          <a:xfrm>
            <a:off x="1" y="1"/>
            <a:ext cx="12192000" cy="19280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C3B7EB-C8F2-B44F-B56F-A21B0AA13EB2}"/>
              </a:ext>
            </a:extLst>
          </p:cNvPr>
          <p:cNvSpPr/>
          <p:nvPr userDrawn="1"/>
        </p:nvSpPr>
        <p:spPr>
          <a:xfrm>
            <a:off x="1" y="2060430"/>
            <a:ext cx="12192000" cy="4797571"/>
          </a:xfrm>
          <a:prstGeom prst="rect">
            <a:avLst/>
          </a:prstGeom>
          <a:gradFill>
            <a:gsLst>
              <a:gs pos="0">
                <a:srgbClr val="EAEBEB"/>
              </a:gs>
              <a:gs pos="100000">
                <a:srgbClr val="F9F9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third party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C10BDE4-CDF2-4947-A407-5BDAD9CC10BD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1DA6A-7E10-6547-BECB-4C8C179CF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2211919"/>
            <a:ext cx="9921094" cy="268185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1333">
                <a:solidFill>
                  <a:schemeClr val="tx2"/>
                </a:solidFill>
              </a:defRPr>
            </a:lvl2pPr>
            <a:lvl3pPr marL="914171" indent="0">
              <a:buNone/>
              <a:defRPr sz="1200">
                <a:solidFill>
                  <a:schemeClr val="tx2"/>
                </a:solidFill>
              </a:defRPr>
            </a:lvl3pPr>
            <a:lvl4pPr marL="1371257" indent="0">
              <a:buNone/>
              <a:defRPr sz="933">
                <a:solidFill>
                  <a:schemeClr val="tx2"/>
                </a:solidFill>
              </a:defRPr>
            </a:lvl4pPr>
            <a:lvl5pPr marL="1828343" indent="0">
              <a:buNone/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Source credit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14C52-1F3C-684B-A130-585F7BE9C3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852" y="2680781"/>
            <a:ext cx="9921092" cy="359126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  <a:lvl3pPr marL="914171" indent="0">
              <a:buNone/>
              <a:defRPr/>
            </a:lvl3pPr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Third party content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CA8A2F5-8120-4525-889E-3953C3198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rt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87B59B9F-54ED-954D-8687-FEB391E75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93"/>
          <a:stretch/>
        </p:blipFill>
        <p:spPr>
          <a:xfrm>
            <a:off x="1" y="1"/>
            <a:ext cx="12192000" cy="19138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C3B7EB-C8F2-B44F-B56F-A21B0AA13EB2}"/>
              </a:ext>
            </a:extLst>
          </p:cNvPr>
          <p:cNvSpPr/>
          <p:nvPr userDrawn="1"/>
        </p:nvSpPr>
        <p:spPr>
          <a:xfrm>
            <a:off x="1" y="2060430"/>
            <a:ext cx="12192000" cy="4797571"/>
          </a:xfrm>
          <a:prstGeom prst="rect">
            <a:avLst/>
          </a:prstGeom>
          <a:gradFill>
            <a:gsLst>
              <a:gs pos="0">
                <a:srgbClr val="EAEBEB"/>
              </a:gs>
              <a:gs pos="100000">
                <a:srgbClr val="F9F9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third party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7B47A4D-AB04-DE46-8FA5-E9969DD39728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1DA6A-7E10-6547-BECB-4C8C179CF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2211919"/>
            <a:ext cx="9921094" cy="268185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1333">
                <a:solidFill>
                  <a:schemeClr val="tx2"/>
                </a:solidFill>
              </a:defRPr>
            </a:lvl2pPr>
            <a:lvl3pPr marL="914171" indent="0">
              <a:buNone/>
              <a:defRPr sz="1200">
                <a:solidFill>
                  <a:schemeClr val="tx2"/>
                </a:solidFill>
              </a:defRPr>
            </a:lvl3pPr>
            <a:lvl4pPr marL="1371257" indent="0">
              <a:buNone/>
              <a:defRPr sz="933">
                <a:solidFill>
                  <a:schemeClr val="tx2"/>
                </a:solidFill>
              </a:defRPr>
            </a:lvl4pPr>
            <a:lvl5pPr marL="1828343" indent="0">
              <a:buNone/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Source credit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14C52-1F3C-684B-A130-585F7BE9C3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852" y="2680781"/>
            <a:ext cx="9921092" cy="359126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  <a:lvl3pPr marL="914171" indent="0">
              <a:buNone/>
              <a:defRPr/>
            </a:lvl3pPr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Third party content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7EA1A8D-9F69-4635-AD48-AB32BC59E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rt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E9F5DFED-DC05-C94F-8B1B-BFE474340C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76"/>
          <a:stretch/>
        </p:blipFill>
        <p:spPr>
          <a:xfrm>
            <a:off x="1" y="2"/>
            <a:ext cx="12192000" cy="19493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C3B7EB-C8F2-B44F-B56F-A21B0AA13EB2}"/>
              </a:ext>
            </a:extLst>
          </p:cNvPr>
          <p:cNvSpPr/>
          <p:nvPr userDrawn="1"/>
        </p:nvSpPr>
        <p:spPr>
          <a:xfrm>
            <a:off x="1" y="2060430"/>
            <a:ext cx="12192000" cy="4797571"/>
          </a:xfrm>
          <a:prstGeom prst="rect">
            <a:avLst/>
          </a:prstGeom>
          <a:gradFill>
            <a:gsLst>
              <a:gs pos="0">
                <a:srgbClr val="EAEBEB"/>
              </a:gs>
              <a:gs pos="100000">
                <a:srgbClr val="F9F9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third party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265511D-9EAF-BE40-83A7-74ADA390DF51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1DA6A-7E10-6547-BECB-4C8C179CF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2211919"/>
            <a:ext cx="9921094" cy="268185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1333">
                <a:solidFill>
                  <a:schemeClr val="tx2"/>
                </a:solidFill>
              </a:defRPr>
            </a:lvl2pPr>
            <a:lvl3pPr marL="914171" indent="0">
              <a:buNone/>
              <a:defRPr sz="1200">
                <a:solidFill>
                  <a:schemeClr val="tx2"/>
                </a:solidFill>
              </a:defRPr>
            </a:lvl3pPr>
            <a:lvl4pPr marL="1371257" indent="0">
              <a:buNone/>
              <a:defRPr sz="933">
                <a:solidFill>
                  <a:schemeClr val="tx2"/>
                </a:solidFill>
              </a:defRPr>
            </a:lvl4pPr>
            <a:lvl5pPr marL="1828343" indent="0">
              <a:buNone/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Source credit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14C52-1F3C-684B-A130-585F7BE9C3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852" y="2680781"/>
            <a:ext cx="9921092" cy="359126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  <a:lvl3pPr marL="914171" indent="0">
              <a:buNone/>
              <a:defRPr/>
            </a:lvl3pPr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Third party content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204D2E0-4B88-4F93-A8A0-E6EA18396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DD96A1F7-78DA-FA4C-BBAC-311EE6753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ABACF4D-40E3-DD46-83D5-04B9828311C0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22165DC-DAA9-4691-A2F0-0B635DD81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E97DE8A1-0C14-F64E-A85C-9A135A662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886"/>
          <a:stretch/>
        </p:blipFill>
        <p:spPr>
          <a:xfrm>
            <a:off x="1" y="1"/>
            <a:ext cx="12192000" cy="19280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844181F-5D41-CF4D-AAF3-A5CA6467F5F9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5536B59-2B19-4811-9317-B25EAD150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C2AACC60-5BAB-0046-9329-DE216425C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93"/>
          <a:stretch/>
        </p:blipFill>
        <p:spPr>
          <a:xfrm>
            <a:off x="1" y="1"/>
            <a:ext cx="12192000" cy="19138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D6F851C-BBEE-8646-83D3-DB6B4591DB08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AE8C1A5-2900-4D57-A14F-51A16D18BB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12E38E4D-103D-614C-AB27-3007DC756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76"/>
          <a:stretch/>
        </p:blipFill>
        <p:spPr>
          <a:xfrm>
            <a:off x="1" y="2"/>
            <a:ext cx="12192000" cy="19493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21B41E0-5A0F-9743-8E6C-6E5320A0870F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1F31530-011B-4565-B145-CD26BA0A7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A647EB84-E2C7-8547-B9E1-767308565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432DFF18-99D6-1342-9498-C4328925BD71}"/>
              </a:ext>
            </a:extLst>
          </p:cNvPr>
          <p:cNvSpPr/>
          <p:nvPr userDrawn="1"/>
        </p:nvSpPr>
        <p:spPr>
          <a:xfrm>
            <a:off x="4" y="0"/>
            <a:ext cx="4670152" cy="6858000"/>
          </a:xfrm>
          <a:custGeom>
            <a:avLst/>
            <a:gdLst>
              <a:gd name="connsiteX0" fmla="*/ 0 w 4214489"/>
              <a:gd name="connsiteY0" fmla="*/ 0 h 5143500"/>
              <a:gd name="connsiteX1" fmla="*/ 2928614 w 4214489"/>
              <a:gd name="connsiteY1" fmla="*/ 0 h 5143500"/>
              <a:gd name="connsiteX2" fmla="*/ 4214489 w 4214489"/>
              <a:gd name="connsiteY2" fmla="*/ 2571750 h 5143500"/>
              <a:gd name="connsiteX3" fmla="*/ 2928614 w 4214489"/>
              <a:gd name="connsiteY3" fmla="*/ 5143500 h 5143500"/>
              <a:gd name="connsiteX4" fmla="*/ 0 w 421448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489" h="5143500">
                <a:moveTo>
                  <a:pt x="0" y="0"/>
                </a:moveTo>
                <a:lnTo>
                  <a:pt x="2928614" y="0"/>
                </a:lnTo>
                <a:lnTo>
                  <a:pt x="4214489" y="2571750"/>
                </a:lnTo>
                <a:lnTo>
                  <a:pt x="2928614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2494" y="2373086"/>
            <a:ext cx="3018493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2493" y="3605213"/>
            <a:ext cx="3018492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371D90-45A7-A145-BEB4-77BA3E04E9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818" y="2373084"/>
            <a:ext cx="4907144" cy="35390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57EE943-9ABA-034C-B45C-923EEA0E9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3154" y="2373084"/>
            <a:ext cx="1388339" cy="353907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1185A76D-0665-455C-96E7-A397F4F5A0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809" y="491780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55322A-81CB-934D-B238-C1A9F83DE88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55322A-81CB-934D-B238-C1A9F83DE88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07D2C-02D8-D24B-9231-331A2107F8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</a:lstStyle>
          <a:p>
            <a:pPr lvl="0"/>
            <a:r>
              <a:rPr lang="en-US" dirty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29303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D0CD127-4974-404D-B083-E8262382B4B1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85395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3605213"/>
            <a:ext cx="5785394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D2CA0EAC-3FCD-DD4C-90F5-CBD0CD0D7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2A38C21F-FEB6-4108-8303-AB00A79E40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A0AC119-5A7B-494D-B578-630B83C329AE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FFB322"/>
              </a:gs>
              <a:gs pos="94000">
                <a:schemeClr val="accent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97007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6" y="3605213"/>
            <a:ext cx="5797006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934F45D-D9AA-8240-B824-1013EF43D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065F916D-FD98-4047-94B6-68F81EC77C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A0AC119-5A7B-494D-B578-630B83C329AE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1E78DC"/>
              </a:gs>
              <a:gs pos="94000">
                <a:schemeClr val="accent5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97007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6" y="3605213"/>
            <a:ext cx="5797006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3AD0E6C-925E-2141-9D37-32D4E78A4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92ECC085-EED0-400D-AE01-0469D6A93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A0AC119-5A7B-494D-B578-630B83C329AE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8965CA"/>
              </a:gs>
              <a:gs pos="94000">
                <a:schemeClr val="accent6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91200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3605213"/>
            <a:ext cx="5791199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6BCBD80-0A50-1B4A-8CE3-05115689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44ECBE0E-6A3C-4A17-8E1B-B413D125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A7CECCE-B94E-A341-8BC7-9644AC2E11FA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2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0B82B77-1484-6C4B-8282-7FCD2BA203C1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BD01E6F3-76FA-47C8-B22B-93E31D435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E74DFDF9-0C44-A846-9D5C-5FD51D3D726F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FFB322"/>
              </a:gs>
              <a:gs pos="94000">
                <a:schemeClr val="accent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2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0B82B77-1484-6C4B-8282-7FCD2BA203C1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F13881D8-9AC9-40C7-B141-D774BE631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FCD049-443C-994B-B9AB-3AA6882E5743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1E78DC"/>
              </a:gs>
              <a:gs pos="94000">
                <a:schemeClr val="accent5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3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CCDD44-D98B-C749-B86B-9D904121176B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DD295D85-D537-48E0-97A7-DE9C992B7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5894DB69-4936-CB47-978A-B84A9B8214D3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8965CA"/>
              </a:gs>
              <a:gs pos="94000">
                <a:schemeClr val="accent6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4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07A1802-6DD6-0F4E-B465-6AB8F65F75A8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1BEB3879-7B2C-4859-B23A-98E78C428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BC7A36FD-D200-4342-9BB4-CD3007630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3262EBD-75BF-4C4D-BCCC-F836AE4FCF31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4" y="2046081"/>
            <a:ext cx="10522227" cy="414528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D887F68-5E85-4D07-A06A-AD7BE2A8C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DD40F27-68A9-2940-AAC5-8DA417D8C5BD}"/>
              </a:ext>
            </a:extLst>
          </p:cNvPr>
          <p:cNvSpPr/>
          <p:nvPr userDrawn="1"/>
        </p:nvSpPr>
        <p:spPr>
          <a:xfrm>
            <a:off x="4" y="0"/>
            <a:ext cx="5619318" cy="6858000"/>
          </a:xfrm>
          <a:custGeom>
            <a:avLst/>
            <a:gdLst>
              <a:gd name="connsiteX0" fmla="*/ 0 w 4214489"/>
              <a:gd name="connsiteY0" fmla="*/ 0 h 5143500"/>
              <a:gd name="connsiteX1" fmla="*/ 2928614 w 4214489"/>
              <a:gd name="connsiteY1" fmla="*/ 0 h 5143500"/>
              <a:gd name="connsiteX2" fmla="*/ 4214489 w 4214489"/>
              <a:gd name="connsiteY2" fmla="*/ 2571750 h 5143500"/>
              <a:gd name="connsiteX3" fmla="*/ 2928614 w 4214489"/>
              <a:gd name="connsiteY3" fmla="*/ 5143500 h 5143500"/>
              <a:gd name="connsiteX4" fmla="*/ 0 w 421448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489" h="5143500">
                <a:moveTo>
                  <a:pt x="0" y="0"/>
                </a:moveTo>
                <a:lnTo>
                  <a:pt x="2928614" y="0"/>
                </a:lnTo>
                <a:lnTo>
                  <a:pt x="4214489" y="2571750"/>
                </a:lnTo>
                <a:lnTo>
                  <a:pt x="2928614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6170" y="3607681"/>
            <a:ext cx="5196113" cy="1747837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optional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9CDD3-D042-074E-92A5-BABFFC78A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6800" y="1920697"/>
            <a:ext cx="1524000" cy="364067"/>
          </a:xfrm>
          <a:prstGeom prst="rect">
            <a:avLst/>
          </a:prstGeom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FC03E6D1-E62D-CE44-9F77-AADF4B84575B}"/>
              </a:ext>
            </a:extLst>
          </p:cNvPr>
          <p:cNvSpPr/>
          <p:nvPr userDrawn="1"/>
        </p:nvSpPr>
        <p:spPr>
          <a:xfrm>
            <a:off x="2765412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311DD65-52A8-5347-9AB0-9E433E1844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8515" y="357124"/>
            <a:ext cx="3995354" cy="297824"/>
          </a:xfrm>
        </p:spPr>
        <p:txBody>
          <a:bodyPr>
            <a:no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2FA0D-FA46-5449-A40F-86D2A2C24693}"/>
              </a:ext>
            </a:extLst>
          </p:cNvPr>
          <p:cNvSpPr/>
          <p:nvPr userDrawn="1"/>
        </p:nvSpPr>
        <p:spPr>
          <a:xfrm>
            <a:off x="6016167" y="3001653"/>
            <a:ext cx="2617680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B7BEC25B-22C6-4A65-9E43-D683C4A8E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756" y="5880406"/>
            <a:ext cx="2387980" cy="5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5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8B02389F-C6BD-C641-A71B-7C1E23AC1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290" y="0"/>
            <a:ext cx="7647710" cy="68580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8D0CD127-4974-404D-B083-E8262382B4B1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97007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6" y="3605213"/>
            <a:ext cx="5797006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FFCF0B7-E3D6-7C4A-81EE-347205CB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AAA02DCA-D145-4E01-8616-630F5A04CD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se&#10;&#10;Description automatically generated">
            <a:extLst>
              <a:ext uri="{FF2B5EF4-FFF2-40B4-BE49-F238E27FC236}">
                <a16:creationId xmlns:a16="http://schemas.microsoft.com/office/drawing/2014/main" id="{B689EF09-5ABE-EB44-863B-DC79D878B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" y="0"/>
            <a:ext cx="12188388" cy="68580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B73CE67-51FB-A240-804E-BACC570896A8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F1B5E43-C62C-0C42-B6C1-23C72E99D457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– quote slide 6</a:t>
            </a: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6DF45442-21EE-4C65-9E31-D04F47877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F37642-3FB5-294D-BB14-564988AE0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886"/>
          <a:stretch/>
        </p:blipFill>
        <p:spPr>
          <a:xfrm>
            <a:off x="1" y="1"/>
            <a:ext cx="12192000" cy="1928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BA5FDA7-1BF9-EE4D-8121-28F4E2D2BB8F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4" y="2046081"/>
            <a:ext cx="10522227" cy="414528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C912161-9F04-4A09-9894-D9BB95898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DA107EC-7168-4344-B3C6-B5BBBA21B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93"/>
          <a:stretch/>
        </p:blipFill>
        <p:spPr>
          <a:xfrm>
            <a:off x="1" y="1"/>
            <a:ext cx="12192000" cy="191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ACFA4D65-3462-DB4A-BBAD-8BE5F0F3B682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4" y="2046081"/>
            <a:ext cx="10522227" cy="414528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565226B-1A86-4682-A951-D5116E911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7A6A6276-0B10-4143-B801-66EF99B84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76"/>
          <a:stretch/>
        </p:blipFill>
        <p:spPr>
          <a:xfrm>
            <a:off x="1" y="2"/>
            <a:ext cx="12192000" cy="1949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85188F4D-B4F3-2D4A-9EFA-ADBEC1D4387F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4" y="2046081"/>
            <a:ext cx="10522227" cy="414528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27258F4-D934-41E5-B824-37D22AD6F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90FAC038-AD88-0F4C-8FAE-83FD4C47D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comparison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2F3F34E-8CA9-504A-A84D-53210966E210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5" y="2046081"/>
            <a:ext cx="4997726" cy="414528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921EA0B-FC01-614A-B2B1-199BC4D4903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56075" y="2046081"/>
            <a:ext cx="4997726" cy="414528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5062F24-27CF-4080-B2DC-26678373F2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32748A7B-1891-434F-934F-A3968CFF8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title only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2054156-B97D-0840-8852-FC8F2CCC0998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71A47E2-66B7-42F5-871E-190BCD7AD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AB5B9BBC-767F-5243-9CED-53CE2CC35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886"/>
          <a:stretch/>
        </p:blipFill>
        <p:spPr>
          <a:xfrm>
            <a:off x="1" y="1"/>
            <a:ext cx="12192000" cy="1928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title only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CC648897-36BE-144A-9F22-986074996EAB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B5C5806-A69C-42AF-82AA-B9E43B703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856DDE-C81A-E447-89C0-33C161BF8032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4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62D2-4FEF-6E45-9560-8A47E8C3F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Silicon Wafer Surface Microroughness Workshop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D46AF72E-6045-4426-A5EE-FFDC0EB21D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SEMI Standards Program,</a:t>
            </a:r>
          </a:p>
          <a:p>
            <a:r>
              <a:rPr lang="en-US" altLang="zh-TW" dirty="0"/>
              <a:t>Silicon Wafer Technical Committee</a:t>
            </a:r>
          </a:p>
          <a:p>
            <a:r>
              <a:rPr lang="en-US" altLang="zh-TW" dirty="0"/>
              <a:t>Date: March 15, 2023</a:t>
            </a:r>
          </a:p>
          <a:p>
            <a:r>
              <a:rPr lang="en-US" altLang="zh-TW" dirty="0"/>
              <a:t>Time: 8:00 AM - 9:30 AM USA Pacific</a:t>
            </a:r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B09BAE8D-35B5-460A-B09D-E3123A972EF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Moderator: Kurt Haller/KLA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036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5400-18A0-9144-A232-DDD4F3EC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purpose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3A9D53-DD52-294D-B85F-C30BBFC4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7949-8934-E944-B025-672C255A2005}" type="datetime1">
              <a:rPr lang="en-US" smtClean="0"/>
              <a:t>2/23/2023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E0F3BA-974B-B343-9352-F33E4999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5370-6D15-1944-82FE-073ED003FB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5BA0D-81AC-0D41-AE47-1C43808BB9E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Silicon wafer surface microroughness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3C19-EA3F-8342-8D4F-B09817BA7BC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1800" dirty="0"/>
              <a:t>Prime polished and epi Si wafer microroughness increasingly specified in terms of atomic force microscopy (AFM) measurements</a:t>
            </a:r>
          </a:p>
          <a:p>
            <a:r>
              <a:rPr lang="en-US" sz="1800" dirty="0"/>
              <a:t>Current SEMI Standards </a:t>
            </a:r>
            <a:r>
              <a:rPr lang="en-US" sz="1800" i="1" dirty="0"/>
              <a:t>may not </a:t>
            </a:r>
            <a:r>
              <a:rPr lang="en-US" sz="1800" dirty="0"/>
              <a:t>adequately address factors affecting AFM reported results</a:t>
            </a:r>
          </a:p>
          <a:p>
            <a:r>
              <a:rPr lang="en-US" sz="1800" dirty="0"/>
              <a:t>Monitoring wafer microroughness in high volume manufacturing requires fast, whole wafer surface methods such as a surface scattering inspection system’s (SSIS) haze channel</a:t>
            </a:r>
          </a:p>
          <a:p>
            <a:r>
              <a:rPr lang="en-US" sz="1800" dirty="0"/>
              <a:t>Correlation of roughness metrics derived from AFM and SSIS data </a:t>
            </a:r>
            <a:r>
              <a:rPr lang="en-US" sz="1800" i="1" dirty="0"/>
              <a:t>may be </a:t>
            </a:r>
            <a:r>
              <a:rPr lang="en-US" sz="1800" dirty="0"/>
              <a:t>sub-optimal without changing one or both techniques’ measurement and/or analysis conditions</a:t>
            </a:r>
          </a:p>
          <a:p>
            <a:endParaRPr lang="en-US" sz="1800" dirty="0"/>
          </a:p>
          <a:p>
            <a:r>
              <a:rPr lang="en-US" sz="1800" dirty="0"/>
              <a:t>Desired outcomes:</a:t>
            </a:r>
          </a:p>
          <a:p>
            <a:pPr lvl="1"/>
            <a:r>
              <a:rPr lang="en-US" sz="1600" dirty="0"/>
              <a:t>Validate/update workshop purpose (wafer makers, wafer users, AFM and SSIS equipment suppliers) </a:t>
            </a:r>
          </a:p>
          <a:p>
            <a:pPr lvl="1"/>
            <a:r>
              <a:rPr lang="en-US" sz="1600" dirty="0"/>
              <a:t>Articulate common industry requirements for surface roughness, especially critical parameters and practices enabling standardized AFM results that correlate w/SSIS haze</a:t>
            </a:r>
          </a:p>
          <a:p>
            <a:pPr lvl="1"/>
            <a:r>
              <a:rPr lang="en-US" sz="1600" dirty="0"/>
              <a:t>Proposal(s) for activities (new or revised Standards) to the Si </a:t>
            </a:r>
            <a:r>
              <a:rPr lang="en-US" sz="1600" dirty="0" err="1"/>
              <a:t>Wfr</a:t>
            </a:r>
            <a:r>
              <a:rPr lang="en-US" sz="1600" dirty="0"/>
              <a:t> Technical Committee as appropriate 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89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C2450D2-8383-9254-86A7-0016DEFD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6BD6F-DF39-5B81-4815-5CFD6BE8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2EBD-75BF-4C4D-BCCC-F836AE4FCF31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60B0F-5D68-3F54-CBB3-0A8D879F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5370-6D15-1944-82FE-073ED003FB7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042AE0-2B19-CED7-ED0E-1F964AF9439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Date: March 15, 2023 / Time: 8:00 – 9:30 AM Pacific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6DE923-A461-7C27-AAC6-60DBF3B5EA0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769C8F7-B22E-15B6-DA7F-811008665506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29517606"/>
              </p:ext>
            </p:extLst>
          </p:nvPr>
        </p:nvGraphicFramePr>
        <p:xfrm>
          <a:off x="831850" y="2046288"/>
          <a:ext cx="105219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388">
                  <a:extLst>
                    <a:ext uri="{9D8B030D-6E8A-4147-A177-3AD203B41FA5}">
                      <a16:colId xmlns:a16="http://schemas.microsoft.com/office/drawing/2014/main" val="2582191263"/>
                    </a:ext>
                  </a:extLst>
                </a:gridCol>
                <a:gridCol w="7013051">
                  <a:extLst>
                    <a:ext uri="{9D8B030D-6E8A-4147-A177-3AD203B41FA5}">
                      <a16:colId xmlns:a16="http://schemas.microsoft.com/office/drawing/2014/main" val="846999598"/>
                    </a:ext>
                  </a:extLst>
                </a:gridCol>
                <a:gridCol w="2583511">
                  <a:extLst>
                    <a:ext uri="{9D8B030D-6E8A-4147-A177-3AD203B41FA5}">
                      <a16:colId xmlns:a16="http://schemas.microsoft.com/office/drawing/2014/main" val="712145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Allotted Time (min)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79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Introductions/Required Elements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45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Principal non-contact microroughness methods: AFM, SSIS haze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3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Generic prime wafer (polished/epi) microroughness requirements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9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conditions affecting reported AFM metrics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5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SEMI Standards’ coverage of AFM methods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9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 recommendations to the Si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Wfr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22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discussion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29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32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43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emi 2021">
  <a:themeElements>
    <a:clrScheme name="SEMI-PPT-2021">
      <a:dk1>
        <a:srgbClr val="000000"/>
      </a:dk1>
      <a:lt1>
        <a:srgbClr val="FFFFFF"/>
      </a:lt1>
      <a:dk2>
        <a:srgbClr val="58595B"/>
      </a:dk2>
      <a:lt2>
        <a:srgbClr val="E7E6E6"/>
      </a:lt2>
      <a:accent1>
        <a:srgbClr val="55A51C"/>
      </a:accent1>
      <a:accent2>
        <a:srgbClr val="BED600"/>
      </a:accent2>
      <a:accent3>
        <a:srgbClr val="FF7900"/>
      </a:accent3>
      <a:accent4>
        <a:srgbClr val="FFC82E"/>
      </a:accent4>
      <a:accent5>
        <a:srgbClr val="0059BB"/>
      </a:accent5>
      <a:accent6>
        <a:srgbClr val="673BB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279</Words>
  <Application>Microsoft Office PowerPoint</Application>
  <PresentationFormat>Widescreen</PresentationFormat>
  <Paragraphs>53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Semi 2021</vt:lpstr>
      <vt:lpstr>Silicon Wafer Surface Microroughness Workshop</vt:lpstr>
      <vt:lpstr>Workshop purpose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import slides – option 1</dc:title>
  <dc:creator>Michaela Pariseau</dc:creator>
  <cp:lastModifiedBy>Kevin Nguyen</cp:lastModifiedBy>
  <cp:revision>20</cp:revision>
  <dcterms:created xsi:type="dcterms:W3CDTF">2022-02-03T23:13:06Z</dcterms:created>
  <dcterms:modified xsi:type="dcterms:W3CDTF">2023-02-23T22:39:21Z</dcterms:modified>
</cp:coreProperties>
</file>